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3"/>
  </p:notesMasterIdLst>
  <p:sldIdLst>
    <p:sldId id="256" r:id="rId4"/>
    <p:sldId id="273" r:id="rId5"/>
    <p:sldId id="275" r:id="rId6"/>
    <p:sldId id="276" r:id="rId7"/>
    <p:sldId id="267" r:id="rId8"/>
    <p:sldId id="277" r:id="rId9"/>
    <p:sldId id="268" r:id="rId10"/>
    <p:sldId id="269" r:id="rId11"/>
    <p:sldId id="270" r:id="rId12"/>
    <p:sldId id="271" r:id="rId13"/>
    <p:sldId id="278" r:id="rId14"/>
    <p:sldId id="279" r:id="rId15"/>
    <p:sldId id="280" r:id="rId16"/>
    <p:sldId id="281" r:id="rId17"/>
    <p:sldId id="282" r:id="rId18"/>
    <p:sldId id="257" r:id="rId19"/>
    <p:sldId id="272" r:id="rId20"/>
    <p:sldId id="284" r:id="rId21"/>
    <p:sldId id="283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0721E-17CE-FE94-10EE-9B7E4AEE37FB}" v="486" dt="2024-11-11T19:00:03.799"/>
    <p1510:client id="{F804BCA6-3013-EEC7-771C-9102FCBFD5B4}" v="808" dt="2024-11-12T03:08:25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0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1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2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BA5EE21E-F17C-45F1-88D9-3DE33FA3C5E0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E048-E70F-AFE1-035C-5D34951AC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37E6B08E-C811-2190-D2C3-042A2FDFD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B144E56B-2BC8-5C8A-6B56-7F1685FB307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46C8ACB9-DE89-6961-90E8-9451F0744303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767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5D28A-5391-0994-E763-7CE79B43F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AC8AF6CD-6A4E-54CB-FA3D-A0557B4FB1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FCD4FB44-AAC8-20F8-77BD-B2D97BF9D51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572CADC7-EECF-6D08-8905-2AF535EE5B93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477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C30AD-0325-02BD-B349-CDE141C3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CA6142C4-3EA5-070C-F492-CCB370661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3BDCAD47-1466-BD5B-664F-D2DCB453138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AE550CA2-FA49-E668-3ED2-4C3470BB1B99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9329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189D9-56CA-FA8D-2EE6-750340701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02F541A1-4C6A-2693-7093-E0689F221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C3A52C1D-CC39-4969-D687-3A11D1ED032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0886208D-4666-A73A-FAFD-5C2C7B0796BD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1349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67FCA-3FA5-F643-3989-8CFA80DBF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C8126905-0315-E478-3DD3-CD98B67A9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E5FC3331-C3EC-66B7-CA69-36EDF3BDD8A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BDE02666-3874-64E9-4889-1E14CDC7A6DA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406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2BC87-72EC-2D63-E561-6CFF89C52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52C9742F-6630-977A-3678-5018C7FD6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AF4A5CE8-A295-08D6-69B7-32EF6DD6DAE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1B0E0C2F-6E9E-5932-EAA5-F8765BA5A2AE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424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DC71E-B2D5-12A8-EC16-6CB2D7DA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220B97BD-8C59-CC50-9901-C6E63AD6E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1061D2EF-8876-C3B1-6E8D-C98E753C15A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906C1F58-FD89-CA94-79E9-AB99DBD0A950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7067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99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026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8893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B9EA-8D58-F2CB-2F3B-D4C36B5B2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C9A835D8-0906-77A5-6671-8807074454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7BEB34D8-07E0-5112-C8F5-321C38B228F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0FBF39BB-498A-B4FB-9C77-3712B5400A05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6577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EA6D4-EEAB-0237-B93F-72A8CF178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BA887DDB-3F3D-E233-902A-17FD098E0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77F08319-47D3-FB19-1365-1B90E29F3C8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0FF5C79E-FD69-F66E-738C-D695137BDC26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645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89BEC-893C-667A-A848-330C3A0BC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>
            <a:extLst>
              <a:ext uri="{FF2B5EF4-FFF2-40B4-BE49-F238E27FC236}">
                <a16:creationId xmlns:a16="http://schemas.microsoft.com/office/drawing/2014/main" id="{419580E6-9E35-312A-D742-6A35214ED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>
            <a:extLst>
              <a:ext uri="{FF2B5EF4-FFF2-40B4-BE49-F238E27FC236}">
                <a16:creationId xmlns:a16="http://schemas.microsoft.com/office/drawing/2014/main" id="{E919382D-1793-32B7-735C-B7F11EC811D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0" name="PlaceHolder 3">
            <a:extLst>
              <a:ext uri="{FF2B5EF4-FFF2-40B4-BE49-F238E27FC236}">
                <a16:creationId xmlns:a16="http://schemas.microsoft.com/office/drawing/2014/main" id="{848D007B-094D-5D89-365A-629978303BE9}"/>
              </a:ext>
            </a:extLst>
          </p:cNvPr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C54BFC6-26F6-4B4E-AEE2-F7EB34AD9451}" type="slidenum">
              <a:rPr lang="es-CL" sz="1200" b="0" strike="noStrike" spc="-1">
                <a:solidFill>
                  <a:srgbClr val="000000"/>
                </a:solidFill>
                <a:latin typeface="Calibri"/>
                <a:ea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813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51340AA-E087-4C85-9E7B-1FDC9AEE141D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064973-74FF-4038-8935-62F623D52820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294CD37-25A5-401F-8659-8C7D409B9CB4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DBAC17B-EBAF-47DF-9999-93A4CAF4D8EB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AC2D221-FBDF-4360-9218-B61BF7D4EBEC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2E44634-D5B2-40C6-BC84-1A166924504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E241FDA-D467-4AC7-BD5B-0C3BAB8F5FF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33CB1E0-84BB-4C3D-907F-32169D55C09D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6A1634B-7E6B-4344-9380-B51EAAD2469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A6E7C6-A868-4B42-A120-4108AD07910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97D95BA-9C89-4057-8A4F-F07208FD7EE9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4F3BD95-5863-443C-8367-75ADD5340C4B}" type="slidenum">
              <a:t>‹Nº›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BD29AF5-73FA-4DA6-969B-1F1D2057292D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D0641C4-31E7-4146-8152-A3333F8FBE17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A0FC95-DA5D-4B40-A5CA-2277BE7AD7F5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7ED6FEF-76FC-4185-A46E-4B642E288588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019637D-6D02-4817-8114-976A44D81DB8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B79BB14-EB70-4054-AA83-81C87B85E90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4B0E907-53DE-4AB9-AA13-E8ADCC5E790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9943AC8-34D2-4EF5-9DE5-DCC27AF5914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5430952-2986-4B1A-98AF-E859ED688F0B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68FB533-DC45-43CD-8F4D-AFA0CE504D03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555520F-EB98-4459-A2DA-AAA36B39441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65D4F53-74E6-42FB-8E4A-C3A13E548675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F6B8AE2-5D28-41FD-AF9C-733A7C493F2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39DF295-E5E6-43BE-A8DD-D086F92FFDD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5D07134-4D50-4579-BE8A-70093210FDC7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D4F1139-06E2-4884-AA0A-4A91E8C0B759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C29502D-FE87-460C-BBCC-764AB6ABA70B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E1DC5AF-490C-4992-BA67-1CEEBD2856C2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B00FAE-EAE3-4647-86AC-5FE9DC342C47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F42B142-081B-48D7-B246-2403DDD313C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0A99BD-49E6-4E7F-8A77-15BCE9680CBF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1E82DCA-F429-4426-BF1D-0199CE30B2AD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833E472-2213-47EA-A2E6-28AFCD8EE90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2E76DFF-DC0D-404B-A6C0-EEF69BD625B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r>
              <a:rPr lang="en-US" sz="6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3AB1702-178D-49D6-80AA-7BFD884CAC9E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2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7" name="PlaceHolder 7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8" name="PlaceHolder 8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60E35360-FCD4-4BFF-ABD9-AA093E32E06C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8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9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0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DF86322-8DB0-4848-92BC-BE70C7819DCA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96;p2"/>
          <p:cNvPicPr/>
          <p:nvPr/>
        </p:nvPicPr>
        <p:blipFill>
          <a:blip r:embed="rId2"/>
          <a:stretch/>
        </p:blipFill>
        <p:spPr>
          <a:xfrm>
            <a:off x="4573042" y="5047754"/>
            <a:ext cx="3045915" cy="391424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97;p2"/>
          <p:cNvSpPr/>
          <p:nvPr/>
        </p:nvSpPr>
        <p:spPr>
          <a:xfrm>
            <a:off x="0" y="0"/>
            <a:ext cx="118080" cy="6857640"/>
          </a:xfrm>
          <a:prstGeom prst="rect">
            <a:avLst/>
          </a:prstGeom>
          <a:solidFill>
            <a:srgbClr val="20205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CL"/>
          </a:p>
        </p:txBody>
      </p:sp>
      <p:sp>
        <p:nvSpPr>
          <p:cNvPr id="135" name="Google Shape;98;p2"/>
          <p:cNvSpPr/>
          <p:nvPr/>
        </p:nvSpPr>
        <p:spPr>
          <a:xfrm>
            <a:off x="1222139" y="792594"/>
            <a:ext cx="9747720" cy="7078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3600" b="1" i="1" strike="noStrike" spc="-1" dirty="0">
                <a:solidFill>
                  <a:srgbClr val="202055"/>
                </a:solidFill>
                <a:latin typeface="Calibri"/>
              </a:rPr>
              <a:t>Physics-Informed Neural </a:t>
            </a:r>
            <a:r>
              <a:rPr lang="en-US" sz="4000" b="1" i="1" strike="noStrike" spc="-1" dirty="0">
                <a:solidFill>
                  <a:srgbClr val="202055"/>
                </a:solidFill>
                <a:latin typeface="Calibri"/>
              </a:rPr>
              <a:t>Networks</a:t>
            </a:r>
            <a:endParaRPr lang="en-US" sz="3600" b="1" i="1" strike="noStrike" spc="-1" dirty="0">
              <a:solidFill>
                <a:srgbClr val="202055"/>
              </a:solidFill>
              <a:latin typeface="Calibri"/>
            </a:endParaRPr>
          </a:p>
        </p:txBody>
      </p:sp>
      <p:sp>
        <p:nvSpPr>
          <p:cNvPr id="136" name="TextBox 1"/>
          <p:cNvSpPr/>
          <p:nvPr/>
        </p:nvSpPr>
        <p:spPr>
          <a:xfrm>
            <a:off x="2299752" y="2294418"/>
            <a:ext cx="7397496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David Ortiz-Puerta, Tabita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Catalán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Tomás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Banduc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, Francisco Sahli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3434040" y="2859912"/>
            <a:ext cx="5111280" cy="7372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n-US" sz="1400" spc="-1" dirty="0">
                <a:solidFill>
                  <a:srgbClr val="000000"/>
                </a:solidFill>
                <a:latin typeface="Calibri"/>
                <a:ea typeface="Calibri"/>
              </a:rPr>
              <a:t>Universidad de Valparaíso</a:t>
            </a:r>
          </a:p>
          <a:p>
            <a:pPr algn="ctr"/>
            <a:r>
              <a:rPr lang="en-US" sz="1400" spc="-1" dirty="0">
                <a:solidFill>
                  <a:srgbClr val="000000"/>
                </a:solidFill>
                <a:latin typeface="Calibri"/>
                <a:ea typeface="Calibri"/>
              </a:rPr>
              <a:t>Pontificia Universidad Católica de Chile</a:t>
            </a:r>
          </a:p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Millennium Institute for intelligent Healthcare Engineering,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ihealth</a:t>
            </a:r>
            <a:endParaRPr lang="en-US" sz="1400" b="0" strike="noStrike" dirty="0"/>
          </a:p>
        </p:txBody>
      </p:sp>
      <p:sp>
        <p:nvSpPr>
          <p:cNvPr id="138" name="TextBox 3"/>
          <p:cNvSpPr/>
          <p:nvPr/>
        </p:nvSpPr>
        <p:spPr>
          <a:xfrm>
            <a:off x="3443040" y="3547512"/>
            <a:ext cx="5111280" cy="3693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Calibri"/>
                <a:ea typeface="Calibri"/>
              </a:rPr>
              <a:t>10 de </a:t>
            </a:r>
            <a:r>
              <a:rPr lang="en-US" spc="-1" dirty="0" err="1">
                <a:solidFill>
                  <a:srgbClr val="000000"/>
                </a:solidFill>
                <a:latin typeface="Calibri"/>
                <a:ea typeface="Calibri"/>
              </a:rPr>
              <a:t>enero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Calibri"/>
              </a:rPr>
              <a:t>,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2025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7484A490-04A7-C0A2-8030-C68464B1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02" y="4768326"/>
            <a:ext cx="1898509" cy="884765"/>
          </a:xfrm>
          <a:prstGeom prst="rect">
            <a:avLst/>
          </a:prstGeom>
        </p:spPr>
      </p:pic>
      <p:pic>
        <p:nvPicPr>
          <p:cNvPr id="1026" name="Picture 2" descr="Pontificia Universidad Católica de Chile - Docomomo 2024">
            <a:extLst>
              <a:ext uri="{FF2B5EF4-FFF2-40B4-BE49-F238E27FC236}">
                <a16:creationId xmlns:a16="http://schemas.microsoft.com/office/drawing/2014/main" id="{13033B9C-F041-37D1-9D4B-B0AC62713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743" y="4592066"/>
            <a:ext cx="2147203" cy="123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040F713D-690F-9327-7526-E6D3ED1EA99D}"/>
              </a:ext>
            </a:extLst>
          </p:cNvPr>
          <p:cNvSpPr/>
          <p:nvPr/>
        </p:nvSpPr>
        <p:spPr>
          <a:xfrm>
            <a:off x="1115820" y="1498131"/>
            <a:ext cx="9747720" cy="4616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202055"/>
                </a:solidFill>
                <a:latin typeface="Calibri"/>
              </a:rPr>
              <a:t>Taller </a:t>
            </a:r>
            <a:r>
              <a:rPr lang="es-CL" sz="2400" b="1" strike="noStrike" spc="-1" dirty="0">
                <a:solidFill>
                  <a:srgbClr val="202055"/>
                </a:solidFill>
                <a:latin typeface="Calibri"/>
              </a:rPr>
              <a:t>teórico</a:t>
            </a:r>
            <a:r>
              <a:rPr lang="es-CL" sz="2400" b="1" spc="-1" dirty="0">
                <a:solidFill>
                  <a:srgbClr val="202055"/>
                </a:solidFill>
                <a:latin typeface="Calibri"/>
              </a:rPr>
              <a:t>-práctico</a:t>
            </a:r>
            <a:endParaRPr lang="es-CL" sz="2400" b="1" strike="noStrike" spc="-1" dirty="0">
              <a:solidFill>
                <a:srgbClr val="202055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53873-7187-250C-158A-E87B9B61F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3333586A-2B85-16B1-85DB-72850CE70943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028" name="Picture 4" descr="Tomografía de impedancia eléctrica - Wikipedia, la enciclopedia libre">
            <a:extLst>
              <a:ext uri="{FF2B5EF4-FFF2-40B4-BE49-F238E27FC236}">
                <a16:creationId xmlns:a16="http://schemas.microsoft.com/office/drawing/2014/main" id="{438F629D-5864-9466-B62C-90C5718BB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794" y="1255843"/>
            <a:ext cx="2830798" cy="283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D601FE9-0731-0A33-6830-09D3F6F0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9" y="987066"/>
            <a:ext cx="5400592" cy="33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3A67ABA-71C3-7BB8-3EBD-2E9ADC04D4C1}"/>
              </a:ext>
            </a:extLst>
          </p:cNvPr>
          <p:cNvSpPr txBox="1"/>
          <p:nvPr/>
        </p:nvSpPr>
        <p:spPr>
          <a:xfrm>
            <a:off x="1182572" y="331590"/>
            <a:ext cx="3932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/>
              <a:t>Problemas directos</a:t>
            </a:r>
          </a:p>
          <a:p>
            <a:pPr algn="ctr"/>
            <a:r>
              <a:rPr lang="es-CL" sz="2400" dirty="0"/>
              <a:t>De las causas a los efectos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A037D7-9927-8A91-F740-7F18DC98654B}"/>
              </a:ext>
            </a:extLst>
          </p:cNvPr>
          <p:cNvSpPr txBox="1"/>
          <p:nvPr/>
        </p:nvSpPr>
        <p:spPr>
          <a:xfrm>
            <a:off x="6993951" y="306308"/>
            <a:ext cx="3932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2400" b="1" dirty="0"/>
              <a:t>Problemas inversos</a:t>
            </a:r>
          </a:p>
          <a:p>
            <a:pPr algn="ctr"/>
            <a:r>
              <a:rPr lang="es-CL" sz="2400" dirty="0"/>
              <a:t>De los efectos a las causas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282841-4D3D-1E5F-5F3F-38E670081DAE}"/>
              </a:ext>
            </a:extLst>
          </p:cNvPr>
          <p:cNvSpPr txBox="1"/>
          <p:nvPr/>
        </p:nvSpPr>
        <p:spPr>
          <a:xfrm>
            <a:off x="4096248" y="5818524"/>
            <a:ext cx="5550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dirty="0"/>
              <a:t>La gran mayoría de problemas requieren soluciones computacionales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D125DA-0025-DBC8-EF6F-9BE974368FE8}"/>
              </a:ext>
            </a:extLst>
          </p:cNvPr>
          <p:cNvSpPr txBox="1"/>
          <p:nvPr/>
        </p:nvSpPr>
        <p:spPr>
          <a:xfrm>
            <a:off x="5800491" y="4109197"/>
            <a:ext cx="63194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 dirty="0"/>
              <a:t>https://es.wikipedia.org/wiki/Tomograf%C3%ADa_de_impedancia_el%C3%A9ctrica</a:t>
            </a: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D42D2828-3314-F37E-494E-BA02C244A77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D49479-5FAD-7D88-94E4-38532354A036}"/>
                  </a:ext>
                </a:extLst>
              </p:cNvPr>
              <p:cNvSpPr txBox="1"/>
              <p:nvPr/>
            </p:nvSpPr>
            <p:spPr>
              <a:xfrm>
                <a:off x="3383431" y="4488539"/>
                <a:ext cx="1731628" cy="1044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s-CL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s-CL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s-CL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D49479-5FAD-7D88-94E4-38532354A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431" y="4488539"/>
                <a:ext cx="1731628" cy="10447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796DFA0-A50D-B0AA-7646-3B48222461C4}"/>
                  </a:ext>
                </a:extLst>
              </p:cNvPr>
              <p:cNvSpPr txBox="1"/>
              <p:nvPr/>
            </p:nvSpPr>
            <p:spPr>
              <a:xfrm>
                <a:off x="5982982" y="4674990"/>
                <a:ext cx="6136912" cy="452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s-CL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lim>
                      </m:limLow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es-CL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b="0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796DFA0-A50D-B0AA-7646-3B4822246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982" y="4674990"/>
                <a:ext cx="6136912" cy="452945"/>
              </a:xfrm>
              <a:prstGeom prst="rect">
                <a:avLst/>
              </a:prstGeom>
              <a:blipFill>
                <a:blip r:embed="rId7"/>
                <a:stretch>
                  <a:fillRect t="-405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0C9012B8-03FF-985A-681C-235BDA56F30F}"/>
              </a:ext>
            </a:extLst>
          </p:cNvPr>
          <p:cNvSpPr txBox="1"/>
          <p:nvPr/>
        </p:nvSpPr>
        <p:spPr>
          <a:xfrm>
            <a:off x="544749" y="4804769"/>
            <a:ext cx="2038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200" dirty="0"/>
              <a:t>https://www.sciencedirect.com/science/article/abs/pii/S0952197623015087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90C629C-D56D-8E34-4AEB-226C14AA7B95}"/>
              </a:ext>
            </a:extLst>
          </p:cNvPr>
          <p:cNvSpPr txBox="1"/>
          <p:nvPr/>
        </p:nvSpPr>
        <p:spPr>
          <a:xfrm>
            <a:off x="364758" y="443814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highlight>
                  <a:srgbClr val="FFFF00"/>
                </a:highlight>
              </a:rPr>
              <a:t>Agregar QR</a:t>
            </a:r>
          </a:p>
        </p:txBody>
      </p:sp>
    </p:spTree>
    <p:extLst>
      <p:ext uri="{BB962C8B-B14F-4D97-AF65-F5344CB8AC3E}">
        <p14:creationId xmlns:p14="http://schemas.microsoft.com/office/powerpoint/2010/main" val="9186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687B-1D5F-F89E-F422-41BB3A0B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992D8-5D24-CE91-505D-393B7EF6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40" y="3798174"/>
            <a:ext cx="9143640" cy="2387160"/>
          </a:xfrm>
        </p:spPr>
        <p:txBody>
          <a:bodyPr/>
          <a:lstStyle/>
          <a:p>
            <a: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Aprendizaje de máquinas: </a:t>
            </a:r>
            <a:r>
              <a:rPr lang="es-ES" b="1" i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deep</a:t>
            </a:r>
            <a:r>
              <a:rPr lang="es-ES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</a:t>
            </a:r>
            <a:r>
              <a:rPr lang="es-ES" b="1" i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learning</a:t>
            </a:r>
            <a:b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</a:br>
            <a:br>
              <a:rPr lang="es-E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8298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BA64A-5963-3E73-45D2-FF28DB8A1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8A2A9627-5606-D3EC-F187-20118B1F94B6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1201E308-335C-945E-3CAD-FDEF1670C119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¿Qué es </a:t>
            </a:r>
            <a:r>
              <a:rPr lang="da-DK" sz="3200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deep learning</a:t>
            </a: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?</a:t>
            </a: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05F9F390-DC94-D551-58A8-AB874E11E3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1028" name="Picture 4" descr="Chihuahua Or Muffin? Comparing Computer Vision APIs - Metamaven">
            <a:extLst>
              <a:ext uri="{FF2B5EF4-FFF2-40B4-BE49-F238E27FC236}">
                <a16:creationId xmlns:a16="http://schemas.microsoft.com/office/drawing/2014/main" id="{77FFD754-9DBC-D53E-88D5-86DD2373B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0"/>
          <a:stretch/>
        </p:blipFill>
        <p:spPr bwMode="auto">
          <a:xfrm>
            <a:off x="1227381" y="1090493"/>
            <a:ext cx="2460904" cy="279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1CDEE26-0B9F-A2A3-3D21-68C74B68E64E}"/>
              </a:ext>
            </a:extLst>
          </p:cNvPr>
          <p:cNvSpPr txBox="1"/>
          <p:nvPr/>
        </p:nvSpPr>
        <p:spPr>
          <a:xfrm>
            <a:off x="1578567" y="4238939"/>
            <a:ext cx="181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Entrada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7E00BC5-2734-8656-C670-35FDE60B875A}"/>
                  </a:ext>
                </a:extLst>
              </p:cNvPr>
              <p:cNvSpPr txBox="1"/>
              <p:nvPr/>
            </p:nvSpPr>
            <p:spPr>
              <a:xfrm>
                <a:off x="2360563" y="4688541"/>
                <a:ext cx="3439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CL" b="0" dirty="0"/>
              </a:p>
              <a:p>
                <a:endParaRPr lang="es-CL" b="0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7E00BC5-2734-8656-C670-35FDE60B8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563" y="4688541"/>
                <a:ext cx="34394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24EACD4B-C335-608D-39DC-46F5382B2946}"/>
              </a:ext>
            </a:extLst>
          </p:cNvPr>
          <p:cNvSpPr txBox="1"/>
          <p:nvPr/>
        </p:nvSpPr>
        <p:spPr>
          <a:xfrm>
            <a:off x="1652034" y="3845302"/>
            <a:ext cx="17059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/>
              <a:t>Imagen tomada de internet</a:t>
            </a:r>
          </a:p>
        </p:txBody>
      </p:sp>
      <p:pic>
        <p:nvPicPr>
          <p:cNvPr id="12" name="Imagen 11" descr="Imagen que contiene Esquemático&#10;&#10;Descripción generada automáticamente">
            <a:extLst>
              <a:ext uri="{FF2B5EF4-FFF2-40B4-BE49-F238E27FC236}">
                <a16:creationId xmlns:a16="http://schemas.microsoft.com/office/drawing/2014/main" id="{77305C6E-7A65-4EAF-5B1A-B9F6D04DE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17" y="1289917"/>
            <a:ext cx="2222396" cy="259085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5945435-A7BC-3F47-F1C0-5EA35AE94DB5}"/>
              </a:ext>
            </a:extLst>
          </p:cNvPr>
          <p:cNvSpPr txBox="1"/>
          <p:nvPr/>
        </p:nvSpPr>
        <p:spPr>
          <a:xfrm>
            <a:off x="5186970" y="4238939"/>
            <a:ext cx="181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Modelo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AAFBDBF-BE77-7289-9D4A-6090607FB6B3}"/>
                  </a:ext>
                </a:extLst>
              </p:cNvPr>
              <p:cNvSpPr txBox="1"/>
              <p:nvPr/>
            </p:nvSpPr>
            <p:spPr>
              <a:xfrm>
                <a:off x="5589159" y="4701592"/>
                <a:ext cx="1017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b="0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AAFBDBF-BE77-7289-9D4A-6090607FB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59" y="4701592"/>
                <a:ext cx="1017715" cy="276999"/>
              </a:xfrm>
              <a:prstGeom prst="rect">
                <a:avLst/>
              </a:prstGeom>
              <a:blipFill>
                <a:blip r:embed="rId7"/>
                <a:stretch>
                  <a:fillRect l="-4790" r="-7186" b="-3478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7B6078AB-69A7-03E9-C789-F0EDE502D0DD}"/>
              </a:ext>
            </a:extLst>
          </p:cNvPr>
          <p:cNvSpPr txBox="1"/>
          <p:nvPr/>
        </p:nvSpPr>
        <p:spPr>
          <a:xfrm>
            <a:off x="8378062" y="4261819"/>
            <a:ext cx="181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/>
              <a:t>Salida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D43BE6A-EB49-1340-761E-2D70174D7490}"/>
              </a:ext>
            </a:extLst>
          </p:cNvPr>
          <p:cNvSpPr txBox="1"/>
          <p:nvPr/>
        </p:nvSpPr>
        <p:spPr>
          <a:xfrm>
            <a:off x="8442345" y="2085746"/>
            <a:ext cx="20947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/>
              <a:t>Probabilidad:</a:t>
            </a:r>
          </a:p>
          <a:p>
            <a:r>
              <a:rPr lang="es-CL" sz="2000" dirty="0"/>
              <a:t>70% Muffin</a:t>
            </a:r>
          </a:p>
          <a:p>
            <a:r>
              <a:rPr lang="es-CL" sz="2000" dirty="0"/>
              <a:t>30% chihuahua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5A62CE6-D829-DA88-0FCB-21718ECEB618}"/>
                  </a:ext>
                </a:extLst>
              </p:cNvPr>
              <p:cNvSpPr txBox="1"/>
              <p:nvPr/>
            </p:nvSpPr>
            <p:spPr>
              <a:xfrm>
                <a:off x="8650581" y="4701592"/>
                <a:ext cx="14528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b="0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B5A62CE6-D829-DA88-0FCB-21718ECEB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581" y="4701592"/>
                <a:ext cx="1452898" cy="276999"/>
              </a:xfrm>
              <a:prstGeom prst="rect">
                <a:avLst/>
              </a:prstGeom>
              <a:blipFill>
                <a:blip r:embed="rId8"/>
                <a:stretch>
                  <a:fillRect l="-3361" r="-5042" b="-3478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F3816E8C-ADF0-6DC0-15BE-271477699AB6}"/>
              </a:ext>
            </a:extLst>
          </p:cNvPr>
          <p:cNvSpPr txBox="1"/>
          <p:nvPr/>
        </p:nvSpPr>
        <p:spPr>
          <a:xfrm>
            <a:off x="3528725" y="5188832"/>
            <a:ext cx="8029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200" dirty="0"/>
              <a:t>Para el entrenamiento: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200" dirty="0"/>
              <a:t>Método de optimización, </a:t>
            </a:r>
            <a:r>
              <a:rPr lang="es-CL" sz="2200" dirty="0" err="1"/>
              <a:t>e.g</a:t>
            </a:r>
            <a:r>
              <a:rPr lang="es-CL" sz="2200" dirty="0"/>
              <a:t>., ADAM, L-BFGS.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200" dirty="0"/>
              <a:t>Una función de costo apropiada y regularizada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200" dirty="0"/>
              <a:t>Buena base de datos</a:t>
            </a:r>
          </a:p>
        </p:txBody>
      </p:sp>
    </p:spTree>
    <p:extLst>
      <p:ext uri="{BB962C8B-B14F-4D97-AF65-F5344CB8AC3E}">
        <p14:creationId xmlns:p14="http://schemas.microsoft.com/office/powerpoint/2010/main" val="55904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C373C-4EE7-C1A4-0AFE-69B82DB7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927CEFFF-727D-7001-F454-E3D585E1A641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AAA347F4-981B-1FB6-C7A6-5F9CEEB81CB4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Modelo: </a:t>
            </a: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Red Neuronal de Propagación Directa</a:t>
            </a: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</a:t>
            </a: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069BE866-3360-55E8-2318-D3436DEE723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E4C68D9-378F-126C-C6BF-30E18B04E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58" y="1554554"/>
            <a:ext cx="7379034" cy="36629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94B9971-5B8E-977C-2A6D-530C400CAFF3}"/>
              </a:ext>
            </a:extLst>
          </p:cNvPr>
          <p:cNvSpPr txBox="1"/>
          <p:nvPr/>
        </p:nvSpPr>
        <p:spPr>
          <a:xfrm>
            <a:off x="8026201" y="1358173"/>
            <a:ext cx="3801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Flujo de información unidireccional, composición de múltiples funciones (capas)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D61E5FA-276F-0C12-6973-BF55D9725F74}"/>
                  </a:ext>
                </a:extLst>
              </p:cNvPr>
              <p:cNvSpPr txBox="1"/>
              <p:nvPr/>
            </p:nvSpPr>
            <p:spPr>
              <a:xfrm>
                <a:off x="8690004" y="2584990"/>
                <a:ext cx="2473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s-CL" i="1" smtClean="0">
                          <a:latin typeface="Cambria Math" panose="02040503050406030204" pitchFamily="18" charset="0"/>
                        </a:rPr>
                        <a:t>Escriba aquí la ecuación.</a:t>
                      </a:fld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D61E5FA-276F-0C12-6973-BF55D9725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004" y="2584990"/>
                <a:ext cx="2473434" cy="276999"/>
              </a:xfrm>
              <a:prstGeom prst="rect">
                <a:avLst/>
              </a:prstGeom>
              <a:blipFill>
                <a:blip r:embed="rId5"/>
                <a:stretch>
                  <a:fillRect l="-1728" t="-2222" r="-2222" b="-40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9758845E-2273-6F14-BDB6-DCFA032D1283}"/>
              </a:ext>
            </a:extLst>
          </p:cNvPr>
          <p:cNvSpPr txBox="1"/>
          <p:nvPr/>
        </p:nvSpPr>
        <p:spPr>
          <a:xfrm>
            <a:off x="8690004" y="443698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highlight>
                  <a:srgbClr val="FFFF00"/>
                </a:highlight>
              </a:rPr>
              <a:t>Agregar entrenamiento</a:t>
            </a:r>
          </a:p>
        </p:txBody>
      </p:sp>
    </p:spTree>
    <p:extLst>
      <p:ext uri="{BB962C8B-B14F-4D97-AF65-F5344CB8AC3E}">
        <p14:creationId xmlns:p14="http://schemas.microsoft.com/office/powerpoint/2010/main" val="384628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A8065-1419-4EEB-9A15-26F72C52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88280-F7F9-2A77-68AC-58BDE2D6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40" y="3798174"/>
            <a:ext cx="9143640" cy="2387160"/>
          </a:xfrm>
        </p:spPr>
        <p:txBody>
          <a:bodyPr/>
          <a:lstStyle/>
          <a:p>
            <a: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Un puente entre los modelos físicos y el aprendizaje máquinas: teorema de aproximación universal</a:t>
            </a:r>
            <a:b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</a:br>
            <a:b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</a:br>
            <a:br>
              <a:rPr lang="es-E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5907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76F07-EFDA-0D8C-FC4A-BF72A6CC2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D04AC44E-A057-A924-ADF3-BCF00AF2E03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Google Shape;174;p 1">
            <a:extLst>
              <a:ext uri="{FF2B5EF4-FFF2-40B4-BE49-F238E27FC236}">
                <a16:creationId xmlns:a16="http://schemas.microsoft.com/office/drawing/2014/main" id="{8CEE1DA2-3125-8C90-E160-7CE4D60BE78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4" name="CuadroTexto 1">
            <a:extLst>
              <a:ext uri="{FF2B5EF4-FFF2-40B4-BE49-F238E27FC236}">
                <a16:creationId xmlns:a16="http://schemas.microsoft.com/office/drawing/2014/main" id="{2E0B8E5D-9602-7C23-7AAA-DFF4210BFA73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Teorema de aproximación universal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0A94B03-7543-4DEB-C44C-D3253AC3F8BB}"/>
                  </a:ext>
                </a:extLst>
              </p:cNvPr>
              <p:cNvSpPr txBox="1"/>
              <p:nvPr/>
            </p:nvSpPr>
            <p:spPr>
              <a:xfrm>
                <a:off x="754840" y="883714"/>
                <a:ext cx="10518669" cy="223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s-CL" sz="2400" dirty="0"/>
                  <a:t>Una </a:t>
                </a:r>
                <a:r>
                  <a:rPr lang="es-CL" sz="2400" dirty="0">
                    <a:solidFill>
                      <a:srgbClr val="FF0000"/>
                    </a:solidFill>
                  </a:rPr>
                  <a:t>red neuronal con una sola capa oculta</a:t>
                </a:r>
                <a:r>
                  <a:rPr lang="es-CL" sz="2400" dirty="0"/>
                  <a:t> y una función de activación no constante, acotada y continua </a:t>
                </a:r>
                <a14:m>
                  <m:oMath xmlns:m="http://schemas.openxmlformats.org/officeDocument/2006/math">
                    <m:r>
                      <a:rPr lang="es-C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s-CL" sz="2400" dirty="0"/>
                  <a:t>, puede </a:t>
                </a:r>
                <a:r>
                  <a:rPr lang="es-CL" sz="2400" dirty="0">
                    <a:solidFill>
                      <a:srgbClr val="0000FF"/>
                    </a:solidFill>
                  </a:rPr>
                  <a:t>aproximar cualquier función continua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CL" sz="2400" dirty="0">
                    <a:solidFill>
                      <a:srgbClr val="0000FF"/>
                    </a:solidFill>
                  </a:rPr>
                  <a:t> </a:t>
                </a:r>
                <a:r>
                  <a:rPr lang="es-CL" sz="2400" dirty="0"/>
                  <a:t>definida en un dominio cerrado y acotado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CL" sz="2400" dirty="0"/>
                  <a:t> con una </a:t>
                </a:r>
                <a:r>
                  <a:rPr lang="es-CL" sz="2400" b="1" dirty="0"/>
                  <a:t>precisión arbitraria</a:t>
                </a: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0A94B03-7543-4DEB-C44C-D3253AC3F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" y="883714"/>
                <a:ext cx="10518669" cy="2239844"/>
              </a:xfrm>
              <a:prstGeom prst="rect">
                <a:avLst/>
              </a:prstGeom>
              <a:blipFill>
                <a:blip r:embed="rId4"/>
                <a:stretch>
                  <a:fillRect l="-928" r="-870" b="-57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ECC3842-FD28-50F6-CC23-22D40B2BA65B}"/>
                  </a:ext>
                </a:extLst>
              </p:cNvPr>
              <p:cNvSpPr txBox="1"/>
              <p:nvPr/>
            </p:nvSpPr>
            <p:spPr>
              <a:xfrm>
                <a:off x="542415" y="3370668"/>
                <a:ext cx="11098362" cy="25677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CL" sz="2200" dirty="0"/>
                  <a:t>Para cualquier función continua </a:t>
                </a:r>
                <a14:m>
                  <m:oMath xmlns:m="http://schemas.openxmlformats.org/officeDocument/2006/math">
                    <m:r>
                      <a:rPr lang="es-CL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C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  <m:r>
                      <a:rPr lang="es-C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s-C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L" sz="2200" dirty="0"/>
                  <a:t> y </a:t>
                </a:r>
                <a14:m>
                  <m:oMath xmlns:m="http://schemas.openxmlformats.org/officeDocument/2006/math">
                    <m:r>
                      <a:rPr lang="es-CL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s-CL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s-CL" sz="2200" dirty="0"/>
                  <a:t>, existe una red neuronal de la forma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2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s-CL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L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CL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CL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CL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s-CL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CL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CL" sz="2200" dirty="0"/>
              </a:p>
              <a:p>
                <a:pPr>
                  <a:lnSpc>
                    <a:spcPct val="150000"/>
                  </a:lnSpc>
                </a:pPr>
                <a:r>
                  <a:rPr lang="es-CL" sz="2200" dirty="0"/>
                  <a:t>Con parámetros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CL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L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L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CL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CL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CL" sz="2200" dirty="0"/>
                  <a:t> y un número de neuronas </a:t>
                </a:r>
                <a14:m>
                  <m:oMath xmlns:m="http://schemas.openxmlformats.org/officeDocument/2006/math">
                    <m:r>
                      <a:rPr lang="es-CL" sz="2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CL" sz="2200" dirty="0"/>
                  <a:t> en la capa oculta, tal que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s-CL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</m:t>
                      </m:r>
                      <m:r>
                        <a:rPr lang="es-CL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l-G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CL" sz="2200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AECC3842-FD28-50F6-CC23-22D40B2BA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15" y="3370668"/>
                <a:ext cx="11098362" cy="2567754"/>
              </a:xfrm>
              <a:prstGeom prst="rect">
                <a:avLst/>
              </a:prstGeom>
              <a:blipFill>
                <a:blip r:embed="rId5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9823261C-A704-9B73-7974-39845D93DF15}"/>
              </a:ext>
            </a:extLst>
          </p:cNvPr>
          <p:cNvSpPr txBox="1"/>
          <p:nvPr/>
        </p:nvSpPr>
        <p:spPr>
          <a:xfrm>
            <a:off x="7849247" y="2792287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highlight>
                  <a:srgbClr val="FFFF00"/>
                </a:highlight>
              </a:rPr>
              <a:t>Agregar QR </a:t>
            </a:r>
            <a:r>
              <a:rPr lang="es-CL" dirty="0" err="1">
                <a:highlight>
                  <a:srgbClr val="FFFF00"/>
                </a:highlight>
              </a:rPr>
              <a:t>paper</a:t>
            </a:r>
            <a:r>
              <a:rPr lang="es-CL" dirty="0">
                <a:highlight>
                  <a:srgbClr val="FFFF00"/>
                </a:highlight>
              </a:rPr>
              <a:t> demostración</a:t>
            </a:r>
          </a:p>
        </p:txBody>
      </p:sp>
    </p:spTree>
    <p:extLst>
      <p:ext uri="{BB962C8B-B14F-4D97-AF65-F5344CB8AC3E}">
        <p14:creationId xmlns:p14="http://schemas.microsoft.com/office/powerpoint/2010/main" val="429048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6B9550D-53ED-88B3-E2F4-CEE31A3779AC}"/>
              </a:ext>
            </a:extLst>
          </p:cNvPr>
          <p:cNvSpPr txBox="1"/>
          <p:nvPr/>
        </p:nvSpPr>
        <p:spPr>
          <a:xfrm>
            <a:off x="1781035" y="486342"/>
            <a:ext cx="7918937" cy="26930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da-DK" sz="24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a-DK" sz="3200" b="1" i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Physics informed neural networks (PINNs)</a:t>
            </a:r>
          </a:p>
          <a:p>
            <a:pPr algn="ctr"/>
            <a:endParaRPr lang="da-DK" sz="2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a-DK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 neuronales artificiales</a:t>
            </a:r>
            <a:r>
              <a:rPr lang="da-DK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24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informadas por la física</a:t>
            </a:r>
            <a:endParaRPr lang="es-ES" sz="24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a-DK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AutoNum type="arabicPeriod"/>
            </a:pPr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a-DK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 descr="Navier–Stokes equations - Wikipedia">
            <a:extLst>
              <a:ext uri="{FF2B5EF4-FFF2-40B4-BE49-F238E27FC236}">
                <a16:creationId xmlns:a16="http://schemas.microsoft.com/office/drawing/2014/main" id="{0356941B-6696-34D5-45AD-FD4A0BB68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147" y="2377977"/>
            <a:ext cx="3955472" cy="1190244"/>
          </a:xfrm>
          <a:prstGeom prst="rect">
            <a:avLst/>
          </a:prstGeom>
        </p:spPr>
      </p:pic>
      <p:pic>
        <p:nvPicPr>
          <p:cNvPr id="6" name="Imagen 5" descr="Navier Stokes Equations | AtomsTalk">
            <a:extLst>
              <a:ext uri="{FF2B5EF4-FFF2-40B4-BE49-F238E27FC236}">
                <a16:creationId xmlns:a16="http://schemas.microsoft.com/office/drawing/2014/main" id="{28F5360A-A691-D3DA-B6D2-870000825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224" y="3740356"/>
            <a:ext cx="2743200" cy="2057400"/>
          </a:xfrm>
          <a:prstGeom prst="rect">
            <a:avLst/>
          </a:prstGeom>
        </p:spPr>
      </p:pic>
      <p:pic>
        <p:nvPicPr>
          <p:cNvPr id="7" name="Google Shape;174;p 1">
            <a:extLst>
              <a:ext uri="{FF2B5EF4-FFF2-40B4-BE49-F238E27FC236}">
                <a16:creationId xmlns:a16="http://schemas.microsoft.com/office/drawing/2014/main" id="{3324D82E-AC23-A591-E335-EE47682A6F1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10" name="Imagen 9" descr="Código QR&#10;&#10;Descripción generada automáticamente">
            <a:extLst>
              <a:ext uri="{FF2B5EF4-FFF2-40B4-BE49-F238E27FC236}">
                <a16:creationId xmlns:a16="http://schemas.microsoft.com/office/drawing/2014/main" id="{EF80B1E3-0071-F111-0A6D-2E3455F0D8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10" y="4811079"/>
            <a:ext cx="1560579" cy="15605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ADE985C-DAA7-47FE-7275-2E568857B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99" y="2309110"/>
            <a:ext cx="5072940" cy="2518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CAF82-D65C-C4E6-9593-196A12E95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40905C68-DAD6-F8F4-DF87-D0374D2287F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BDA9A12-0B46-29B5-CA0F-2E78839F06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79" y="1024417"/>
            <a:ext cx="9488262" cy="4809166"/>
          </a:xfrm>
          <a:prstGeom prst="rect">
            <a:avLst/>
          </a:prstGeom>
        </p:spPr>
      </p:pic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7CDF2130-83E3-36FF-6491-DF951A114F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3" name="CuadroTexto 1">
            <a:extLst>
              <a:ext uri="{FF2B5EF4-FFF2-40B4-BE49-F238E27FC236}">
                <a16:creationId xmlns:a16="http://schemas.microsoft.com/office/drawing/2014/main" id="{63F193B9-1E76-866A-4AE7-1FFB4F671B1C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PINNs</a:t>
            </a: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: esquema base (enfoque intrusivo)</a:t>
            </a:r>
          </a:p>
        </p:txBody>
      </p:sp>
    </p:spTree>
    <p:extLst>
      <p:ext uri="{BB962C8B-B14F-4D97-AF65-F5344CB8AC3E}">
        <p14:creationId xmlns:p14="http://schemas.microsoft.com/office/powerpoint/2010/main" val="246456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BAD7-F84B-493B-292E-DF816FCEC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26C542AB-6071-C847-439E-E7F3419B3E17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C9B1A2A1-A9BF-8736-8390-FBA6724740E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3" name="CuadroTexto 1">
            <a:extLst>
              <a:ext uri="{FF2B5EF4-FFF2-40B4-BE49-F238E27FC236}">
                <a16:creationId xmlns:a16="http://schemas.microsoft.com/office/drawing/2014/main" id="{ECF3730F-B0DF-F5C4-8266-D6C6D20CCF40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PINNs</a:t>
            </a: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: esquema base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C3DF0B-C17A-61EF-CBC7-FBE10EBC3230}"/>
              </a:ext>
            </a:extLst>
          </p:cNvPr>
          <p:cNvSpPr txBox="1"/>
          <p:nvPr/>
        </p:nvSpPr>
        <p:spPr>
          <a:xfrm>
            <a:off x="3105414" y="2430209"/>
            <a:ext cx="714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highlight>
                  <a:srgbClr val="FFFF00"/>
                </a:highlight>
              </a:rPr>
              <a:t>Agregar los términos de la </a:t>
            </a:r>
            <a:r>
              <a:rPr lang="es-CL" dirty="0" err="1">
                <a:highlight>
                  <a:srgbClr val="FFFF00"/>
                </a:highlight>
              </a:rPr>
              <a:t>loss</a:t>
            </a:r>
            <a:r>
              <a:rPr lang="es-CL" dirty="0">
                <a:highlight>
                  <a:srgbClr val="FFFF00"/>
                </a:highlight>
              </a:rPr>
              <a:t> y hablar de los puntos de colocación</a:t>
            </a:r>
          </a:p>
        </p:txBody>
      </p:sp>
    </p:spTree>
    <p:extLst>
      <p:ext uri="{BB962C8B-B14F-4D97-AF65-F5344CB8AC3E}">
        <p14:creationId xmlns:p14="http://schemas.microsoft.com/office/powerpoint/2010/main" val="179729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B3D43-A3AD-60A6-3DA9-38A17B7E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D45A-87B7-C58E-FB22-376F2E65E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40" y="3798174"/>
            <a:ext cx="9143640" cy="2387160"/>
          </a:xfrm>
        </p:spPr>
        <p:txBody>
          <a:bodyPr/>
          <a:lstStyle/>
          <a:p>
            <a: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Un puente entre los modelos físicos y el aprendizaje máquinas: teorema de aproximación universal</a:t>
            </a:r>
            <a:b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</a:br>
            <a:b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</a:br>
            <a:br>
              <a:rPr lang="es-E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5193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61D80-CF48-845C-88A8-48A7A7000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DEDE9478-A485-66A1-04DE-11966B487120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>
            <a:extLst>
              <a:ext uri="{FF2B5EF4-FFF2-40B4-BE49-F238E27FC236}">
                <a16:creationId xmlns:a16="http://schemas.microsoft.com/office/drawing/2014/main" id="{6AF55C4E-095C-C4F9-955B-723DF9BF506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9" name="Imagen 8" descr="Un joven sonriendo con una camisa azul&#10;&#10;Descripción generada automáticamente">
            <a:extLst>
              <a:ext uri="{FF2B5EF4-FFF2-40B4-BE49-F238E27FC236}">
                <a16:creationId xmlns:a16="http://schemas.microsoft.com/office/drawing/2014/main" id="{8E0B8AD0-E159-9E7A-43C2-C98F31150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522" y="999102"/>
            <a:ext cx="2104036" cy="2139696"/>
          </a:xfrm>
          <a:prstGeom prst="rect">
            <a:avLst/>
          </a:prstGeom>
        </p:spPr>
      </p:pic>
      <p:pic>
        <p:nvPicPr>
          <p:cNvPr id="11" name="Imagen 10" descr="Un hombre con playera negra&#10;&#10;Descripción generada automáticamente">
            <a:extLst>
              <a:ext uri="{FF2B5EF4-FFF2-40B4-BE49-F238E27FC236}">
                <a16:creationId xmlns:a16="http://schemas.microsoft.com/office/drawing/2014/main" id="{51F72F9A-2F0D-24D3-6003-5C4481FDE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6" r="9077"/>
          <a:stretch/>
        </p:blipFill>
        <p:spPr>
          <a:xfrm>
            <a:off x="715238" y="999102"/>
            <a:ext cx="2104037" cy="2139696"/>
          </a:xfrm>
          <a:prstGeom prst="rect">
            <a:avLst/>
          </a:prstGeom>
        </p:spPr>
      </p:pic>
      <p:pic>
        <p:nvPicPr>
          <p:cNvPr id="13" name="Imagen 12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46B3A18B-B33E-B933-9A5C-49E0E35420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4421" r="15413" b="25379"/>
          <a:stretch/>
        </p:blipFill>
        <p:spPr>
          <a:xfrm>
            <a:off x="6447804" y="999102"/>
            <a:ext cx="2104037" cy="213969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46999AD-EF19-7E38-0C61-B9A696498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4" t="1757" r="19838" b="46844"/>
          <a:stretch/>
        </p:blipFill>
        <p:spPr bwMode="auto">
          <a:xfrm>
            <a:off x="9314088" y="999102"/>
            <a:ext cx="2129687" cy="213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E080729-FDE9-C05E-16AA-2D6613D6E9F8}"/>
              </a:ext>
            </a:extLst>
          </p:cNvPr>
          <p:cNvSpPr txBox="1"/>
          <p:nvPr/>
        </p:nvSpPr>
        <p:spPr>
          <a:xfrm>
            <a:off x="748225" y="3138798"/>
            <a:ext cx="2104037" cy="730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cs typeface="Arial"/>
              </a:rPr>
              <a:t>David Ortiz-Puerta</a:t>
            </a:r>
          </a:p>
          <a:p>
            <a:pPr algn="ctr">
              <a:lnSpc>
                <a:spcPct val="150000"/>
              </a:lnSpc>
            </a:pPr>
            <a:r>
              <a:rPr lang="en-US" sz="1100" dirty="0"/>
              <a:t>david.ortiz@uv.cl</a:t>
            </a:r>
            <a:endParaRPr lang="es-ES" sz="11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682C56A-1F83-2FF5-C387-C900801E4958}"/>
              </a:ext>
            </a:extLst>
          </p:cNvPr>
          <p:cNvSpPr txBox="1"/>
          <p:nvPr/>
        </p:nvSpPr>
        <p:spPr>
          <a:xfrm>
            <a:off x="3565027" y="3138797"/>
            <a:ext cx="2104037" cy="730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cs typeface="Arial"/>
              </a:rPr>
              <a:t>Tabita </a:t>
            </a:r>
            <a:r>
              <a:rPr lang="en-US" sz="1800" dirty="0" err="1">
                <a:cs typeface="Arial"/>
              </a:rPr>
              <a:t>Catalán</a:t>
            </a:r>
            <a:endParaRPr lang="en-US" sz="1800" dirty="0"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s-CL" sz="1100" dirty="0"/>
              <a:t>tabicm.nhg@gmail.com</a:t>
            </a:r>
            <a:endParaRPr lang="es-ES" sz="11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C0A7837-8563-AEA2-3CDE-9AFCAC8C9F47}"/>
              </a:ext>
            </a:extLst>
          </p:cNvPr>
          <p:cNvSpPr txBox="1"/>
          <p:nvPr/>
        </p:nvSpPr>
        <p:spPr>
          <a:xfrm>
            <a:off x="6439557" y="3138797"/>
            <a:ext cx="2104037" cy="730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cs typeface="Arial"/>
              </a:rPr>
              <a:t>Tomás </a:t>
            </a:r>
            <a:r>
              <a:rPr lang="en-US" sz="1800" dirty="0" err="1">
                <a:cs typeface="Arial"/>
              </a:rPr>
              <a:t>Banduc</a:t>
            </a:r>
            <a:endParaRPr lang="en-US" sz="1800" dirty="0"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s-ES" sz="1100" dirty="0"/>
              <a:t>tomas.banduc.m@gmail.com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7B2B30-9354-0370-7C2C-BB7F42E9F6A4}"/>
              </a:ext>
            </a:extLst>
          </p:cNvPr>
          <p:cNvSpPr txBox="1"/>
          <p:nvPr/>
        </p:nvSpPr>
        <p:spPr>
          <a:xfrm>
            <a:off x="9305840" y="3138797"/>
            <a:ext cx="2104037" cy="730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cs typeface="Arial"/>
              </a:rPr>
              <a:t>Francisco Sahli</a:t>
            </a:r>
          </a:p>
          <a:p>
            <a:pPr algn="ctr">
              <a:lnSpc>
                <a:spcPct val="150000"/>
              </a:lnSpc>
            </a:pPr>
            <a:r>
              <a:rPr lang="es-ES" sz="1100" dirty="0"/>
              <a:t>fsahlic@uc.cl</a:t>
            </a:r>
          </a:p>
        </p:txBody>
      </p:sp>
      <p:pic>
        <p:nvPicPr>
          <p:cNvPr id="3" name="Imagen 2" descr="Código QR&#10;&#10;Descripción generada automáticamente">
            <a:extLst>
              <a:ext uri="{FF2B5EF4-FFF2-40B4-BE49-F238E27FC236}">
                <a16:creationId xmlns:a16="http://schemas.microsoft.com/office/drawing/2014/main" id="{926E1EAC-F234-7FF6-2869-98BAE0C8AE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42" y="3966960"/>
            <a:ext cx="1258827" cy="1258827"/>
          </a:xfrm>
          <a:prstGeom prst="rect">
            <a:avLst/>
          </a:prstGeom>
        </p:spPr>
      </p:pic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5C2F1D55-8E4A-F373-26DC-67773727B9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07" y="3968312"/>
            <a:ext cx="1257475" cy="1257475"/>
          </a:xfrm>
          <a:prstGeom prst="rect">
            <a:avLst/>
          </a:prstGeom>
        </p:spPr>
      </p:pic>
      <p:pic>
        <p:nvPicPr>
          <p:cNvPr id="7" name="Imagen 6" descr="Código QR&#10;&#10;Descripción generada automáticamente">
            <a:extLst>
              <a:ext uri="{FF2B5EF4-FFF2-40B4-BE49-F238E27FC236}">
                <a16:creationId xmlns:a16="http://schemas.microsoft.com/office/drawing/2014/main" id="{1A9A1A3B-BB9C-CDAD-0BC9-C332DDC884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32" y="3992856"/>
            <a:ext cx="1255779" cy="1255779"/>
          </a:xfrm>
          <a:prstGeom prst="rect">
            <a:avLst/>
          </a:prstGeom>
        </p:spPr>
      </p:pic>
      <p:pic>
        <p:nvPicPr>
          <p:cNvPr id="10" name="Imagen 9" descr="Código QR&#10;&#10;Descripción generada automáticamente">
            <a:extLst>
              <a:ext uri="{FF2B5EF4-FFF2-40B4-BE49-F238E27FC236}">
                <a16:creationId xmlns:a16="http://schemas.microsoft.com/office/drawing/2014/main" id="{58852B11-4E41-5C4B-CE33-9C0D7A242BB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61" y="3992856"/>
            <a:ext cx="1312915" cy="1312915"/>
          </a:xfrm>
          <a:prstGeom prst="rect">
            <a:avLst/>
          </a:prstGeom>
        </p:spPr>
      </p:pic>
      <p:pic>
        <p:nvPicPr>
          <p:cNvPr id="1026" name="Picture 2" descr="Linktree logo - Social media &amp; Logos Icons">
            <a:extLst>
              <a:ext uri="{FF2B5EF4-FFF2-40B4-BE49-F238E27FC236}">
                <a16:creationId xmlns:a16="http://schemas.microsoft.com/office/drawing/2014/main" id="{5EE748C0-F80B-BB3D-7182-C239889AA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06" y="5271163"/>
            <a:ext cx="415698" cy="4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transparent icon in Simple Small Style">
            <a:extLst>
              <a:ext uri="{FF2B5EF4-FFF2-40B4-BE49-F238E27FC236}">
                <a16:creationId xmlns:a16="http://schemas.microsoft.com/office/drawing/2014/main" id="{C0A1B9F0-E1C3-744A-4523-89F33F7E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727" y="5193183"/>
            <a:ext cx="571658" cy="57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GitHub transparent icon in Simple Small Style">
            <a:extLst>
              <a:ext uri="{FF2B5EF4-FFF2-40B4-BE49-F238E27FC236}">
                <a16:creationId xmlns:a16="http://schemas.microsoft.com/office/drawing/2014/main" id="{28AD11EB-1704-B958-569C-1421F942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992" y="5220764"/>
            <a:ext cx="571658" cy="57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scholar Icon | Academicons Iconpack | Academicons Team">
            <a:extLst>
              <a:ext uri="{FF2B5EF4-FFF2-40B4-BE49-F238E27FC236}">
                <a16:creationId xmlns:a16="http://schemas.microsoft.com/office/drawing/2014/main" id="{91832261-5DE5-11A2-F86E-859560350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542" y="5318039"/>
            <a:ext cx="364778" cy="4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83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054B-AD4A-8E42-D7D9-851B1C6FA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5BCF3A41-7810-DA91-18D0-B1DF491864CB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140" name="Google Shape;174;p 1">
            <a:extLst>
              <a:ext uri="{FF2B5EF4-FFF2-40B4-BE49-F238E27FC236}">
                <a16:creationId xmlns:a16="http://schemas.microsoft.com/office/drawing/2014/main" id="{25EA27DF-08DC-561D-3834-A8927744E4C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3AC3213-5599-B4A8-95D2-20358A3AB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33" y="446032"/>
            <a:ext cx="6377806" cy="5084259"/>
          </a:xfrm>
          <a:prstGeom prst="rect">
            <a:avLst/>
          </a:prstGeom>
        </p:spPr>
      </p:pic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9C5C9A6C-205A-A958-E552-AF5C00C49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912" y="1847089"/>
            <a:ext cx="2593238" cy="25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12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B2B63-A42C-8DD3-F10F-291776BF2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D46E0DAD-C856-2693-0240-96369600389B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A8E8D78A-2608-6199-68F7-D61B81934F9D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s-ES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Contenido del taller</a:t>
            </a:r>
          </a:p>
        </p:txBody>
      </p:sp>
      <p:pic>
        <p:nvPicPr>
          <p:cNvPr id="7" name="Google Shape;174;p 1">
            <a:extLst>
              <a:ext uri="{FF2B5EF4-FFF2-40B4-BE49-F238E27FC236}">
                <a16:creationId xmlns:a16="http://schemas.microsoft.com/office/drawing/2014/main" id="{B188F61C-C7A3-428C-2D56-DFABDFA7DDB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4CF1CC1-A9EA-FE2E-4BA3-647982BBF073}"/>
              </a:ext>
            </a:extLst>
          </p:cNvPr>
          <p:cNvSpPr txBox="1"/>
          <p:nvPr/>
        </p:nvSpPr>
        <p:spPr>
          <a:xfrm>
            <a:off x="665030" y="777687"/>
            <a:ext cx="9316870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Motivación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Modelos físicos: problemas directos e inversos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Aprendizaje de máquinas: </a:t>
            </a:r>
            <a:r>
              <a:rPr lang="es-ES" sz="2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s-ES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" sz="28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puente entre los modelos físicos y el aprendizaje máquinas: teorema de aproximación universal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Redes neuronales informadas por la física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Ventajas y desventajas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Aplicaciones</a:t>
            </a:r>
          </a:p>
          <a:p>
            <a:pPr marL="514350" indent="-514350">
              <a:buFont typeface="+mj-lt"/>
              <a:buAutoNum type="arabicPeriod"/>
            </a:pPr>
            <a:endParaRPr lang="es-E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s-E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3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3022D54C-737D-7A25-D43A-4BE1B8E3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560" y="1352062"/>
            <a:ext cx="3972789" cy="32892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080F393-9716-AEBE-4629-0CD6A8F786CC}"/>
              </a:ext>
            </a:extLst>
          </p:cNvPr>
          <p:cNvSpPr txBox="1"/>
          <p:nvPr/>
        </p:nvSpPr>
        <p:spPr>
          <a:xfrm>
            <a:off x="2565350" y="4699723"/>
            <a:ext cx="63194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000" dirty="0"/>
              <a:t>Imagen tomada de </a:t>
            </a:r>
            <a:r>
              <a:rPr lang="es-ES" sz="1000" dirty="0">
                <a:ea typeface="+mn-lt"/>
                <a:cs typeface="+mn-lt"/>
              </a:rPr>
              <a:t>https://fsahli.github.io/PINN-notes/</a:t>
            </a:r>
            <a:endParaRPr lang="es-ES" sz="1000" dirty="0"/>
          </a:p>
        </p:txBody>
      </p:sp>
      <p:pic>
        <p:nvPicPr>
          <p:cNvPr id="5" name="Google Shape;174;p 1">
            <a:extLst>
              <a:ext uri="{FF2B5EF4-FFF2-40B4-BE49-F238E27FC236}">
                <a16:creationId xmlns:a16="http://schemas.microsoft.com/office/drawing/2014/main" id="{82757614-4C17-43A3-C66D-E85CDA378D7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id="{D1F47FC9-134C-3DC8-D726-5BDE951AE6A9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Motivación</a:t>
            </a:r>
          </a:p>
        </p:txBody>
      </p:sp>
    </p:spTree>
    <p:extLst>
      <p:ext uri="{BB962C8B-B14F-4D97-AF65-F5344CB8AC3E}">
        <p14:creationId xmlns:p14="http://schemas.microsoft.com/office/powerpoint/2010/main" val="156483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9871C-0DA8-765C-C1B0-CB24487A9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40" y="3798174"/>
            <a:ext cx="9143640" cy="2387160"/>
          </a:xfrm>
        </p:spPr>
        <p:txBody>
          <a:bodyPr/>
          <a:lstStyle/>
          <a:p>
            <a:r>
              <a:rPr lang="es-ES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Modelos físicos: problemas directos e inversos</a:t>
            </a:r>
            <a:br>
              <a:rPr lang="es-E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1490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1" name="CuadroTexto 1"/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Modelos físicos (matemáticos)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F05C7F8-5D57-D8F2-EF06-89203887A42B}"/>
              </a:ext>
            </a:extLst>
          </p:cNvPr>
          <p:cNvSpPr txBox="1"/>
          <p:nvPr/>
        </p:nvSpPr>
        <p:spPr>
          <a:xfrm>
            <a:off x="520600" y="803954"/>
            <a:ext cx="931687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Desarrollar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simulaciones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computacionales</a:t>
            </a:r>
            <a:endParaRPr lang="es-E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Predecir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comportamiento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futuro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Experimentación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in-silico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Desarrollo de la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medicina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precisión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D1CE096A-22D3-1952-E612-260576ED66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EAD44E2-A2C6-4A01-25E0-E9F41DAD2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81" y="3247493"/>
            <a:ext cx="4120638" cy="2743730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2DAD40C9-5125-3CD1-4FB5-F8586EE4E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98" y="3174341"/>
            <a:ext cx="4119841" cy="2743200"/>
          </a:xfrm>
          <a:prstGeom prst="rect">
            <a:avLst/>
          </a:prstGeom>
        </p:spPr>
      </p:pic>
      <p:pic>
        <p:nvPicPr>
          <p:cNvPr id="11" name="Imagen 10" descr="Imagen que contiene oso, oso de peluche, morado, grande&#10;&#10;Descripción generada automáticamente">
            <a:extLst>
              <a:ext uri="{FF2B5EF4-FFF2-40B4-BE49-F238E27FC236}">
                <a16:creationId xmlns:a16="http://schemas.microsoft.com/office/drawing/2014/main" id="{C5380231-6D09-5F24-B429-066552B8D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7" r="10103"/>
          <a:stretch/>
        </p:blipFill>
        <p:spPr>
          <a:xfrm>
            <a:off x="341281" y="3248023"/>
            <a:ext cx="366491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1" name="CuadroTexto 1"/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Conceptos</a:t>
            </a: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</a:t>
            </a:r>
            <a:r>
              <a:rPr lang="da-DK" sz="32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clave</a:t>
            </a: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 sobre los </a:t>
            </a:r>
            <a:r>
              <a:rPr lang="da-DK" sz="3200" b="1" spc="-1" dirty="0" err="1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modelos</a:t>
            </a:r>
            <a:endParaRPr lang="es-ES" dirty="0" err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135EA2E-C4D3-7773-519E-A5C0A1844A3D}"/>
                  </a:ext>
                </a:extLst>
              </p:cNvPr>
              <p:cNvSpPr txBox="1"/>
              <p:nvPr/>
            </p:nvSpPr>
            <p:spPr>
              <a:xfrm>
                <a:off x="1030619" y="1082297"/>
                <a:ext cx="10005858" cy="472744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28600" indent="-228600">
                  <a:buFont typeface="Arial"/>
                  <a:buChar char="•"/>
                </a:pPr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Función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Relación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que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asigna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cada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valor de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una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variable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independiente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un valor de la variable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dependiente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indent="-228600">
                  <a:buFont typeface="Arial"/>
                  <a:buChar char="•"/>
                </a:pP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indent="-228600">
                  <a:buFont typeface="Arial"/>
                  <a:buChar char="•"/>
                </a:pPr>
                <a:r>
                  <a:rPr lang="en-US" sz="24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Derivada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Si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la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derivada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es 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​, que indica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cómo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varia </a:t>
                </a:r>
                <a14:m>
                  <m:oMath xmlns:m="http://schemas.openxmlformats.org/officeDocument/2006/math">
                    <m:r>
                      <a:rPr lang="es-CL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con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respecto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228600" indent="-228600">
                  <a:buFont typeface="Arial"/>
                  <a:buChar char="•"/>
                </a:pP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en-US" sz="24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Derivada</a:t>
                </a:r>
                <a:r>
                  <a:rPr lang="en-US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Parcial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En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funciones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 </a:t>
                </a:r>
                <a:r>
                  <a:rPr lang="en-US" sz="2400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varias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variables, </a:t>
                </a:r>
              </a:p>
              <a:p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Para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C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s-C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CL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CL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45720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s-CL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CL" sz="24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L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L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s-CL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CL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2" indent="-285750">
                  <a:buFont typeface="Arial"/>
                  <a:buChar char="•"/>
                </a:pPr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135EA2E-C4D3-7773-519E-A5C0A1844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19" y="1082297"/>
                <a:ext cx="10005858" cy="4727448"/>
              </a:xfrm>
              <a:prstGeom prst="rect">
                <a:avLst/>
              </a:prstGeom>
              <a:blipFill>
                <a:blip r:embed="rId3"/>
                <a:stretch>
                  <a:fillRect l="-792" t="-1032" r="-91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oogle Shape;174;p 1">
            <a:extLst>
              <a:ext uri="{FF2B5EF4-FFF2-40B4-BE49-F238E27FC236}">
                <a16:creationId xmlns:a16="http://schemas.microsoft.com/office/drawing/2014/main" id="{A656F425-1948-4004-EE9D-0F38AAAFE69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84C738-F5DD-9B64-A726-978DA84AAA19}"/>
              </a:ext>
            </a:extLst>
          </p:cNvPr>
          <p:cNvSpPr txBox="1"/>
          <p:nvPr/>
        </p:nvSpPr>
        <p:spPr>
          <a:xfrm>
            <a:off x="8170911" y="3671035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highlight>
                  <a:srgbClr val="FFFF00"/>
                </a:highlight>
              </a:rPr>
              <a:t>Agregar operador nabla</a:t>
            </a:r>
          </a:p>
        </p:txBody>
      </p:sp>
    </p:spTree>
    <p:extLst>
      <p:ext uri="{BB962C8B-B14F-4D97-AF65-F5344CB8AC3E}">
        <p14:creationId xmlns:p14="http://schemas.microsoft.com/office/powerpoint/2010/main" val="42062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24E86-D87F-31AC-477D-3A917EB5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>
            <a:extLst>
              <a:ext uri="{FF2B5EF4-FFF2-40B4-BE49-F238E27FC236}">
                <a16:creationId xmlns:a16="http://schemas.microsoft.com/office/drawing/2014/main" id="{B4677054-DEC5-707C-5363-F6386851316D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es-CL" sz="1200" b="0" strike="noStrike" spc="-1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F663964F-8CDD-4FA7-B3A2-D0A6DB436BF8}" type="slidenum">
              <a:rPr lang="es-CL" sz="1200" b="0" strike="noStrike" spc="-1">
                <a:solidFill>
                  <a:srgbClr val="888888"/>
                </a:solidFill>
                <a:latin typeface="Calibri"/>
                <a:ea typeface="Calibri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141" name="CuadroTexto 1">
            <a:extLst>
              <a:ext uri="{FF2B5EF4-FFF2-40B4-BE49-F238E27FC236}">
                <a16:creationId xmlns:a16="http://schemas.microsoft.com/office/drawing/2014/main" id="{D24D4C97-9877-2335-D0B3-113CAEE125B2}"/>
              </a:ext>
            </a:extLst>
          </p:cNvPr>
          <p:cNvSpPr/>
          <p:nvPr/>
        </p:nvSpPr>
        <p:spPr>
          <a:xfrm>
            <a:off x="542415" y="192912"/>
            <a:ext cx="11473413" cy="584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lIns="91440" tIns="45720" rIns="91440" bIns="45720" numCol="1" spc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da-DK" sz="3200" b="1" spc="-1" dirty="0">
                <a:solidFill>
                  <a:srgbClr val="202055"/>
                </a:solidFill>
                <a:latin typeface="Calibri"/>
                <a:ea typeface="+mn-lt"/>
                <a:cs typeface="+mn-lt"/>
              </a:rPr>
              <a:t>Ecuaciones diferenciales </a:t>
            </a:r>
            <a:endParaRPr lang="es-ES" dirty="0" err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EDCA35-2902-2D6E-BEFB-02ADE85A8244}"/>
              </a:ext>
            </a:extLst>
          </p:cNvPr>
          <p:cNvSpPr txBox="1"/>
          <p:nvPr/>
        </p:nvSpPr>
        <p:spPr>
          <a:xfrm>
            <a:off x="364758" y="1170940"/>
            <a:ext cx="616797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sz="2400" dirty="0" err="1"/>
              <a:t>Dominio</a:t>
            </a:r>
            <a:r>
              <a:rPr lang="en-US" sz="2400" dirty="0"/>
              <a:t> o </a:t>
            </a:r>
            <a:r>
              <a:rPr lang="en-US" sz="2400" dirty="0" err="1"/>
              <a:t>geometría</a:t>
            </a:r>
            <a:endParaRPr lang="en-US" sz="2400" dirty="0"/>
          </a:p>
          <a:p>
            <a:pPr marL="228600" indent="-228600">
              <a:buFont typeface="Arial"/>
              <a:buChar char="•"/>
            </a:pPr>
            <a:r>
              <a:rPr lang="en-US" sz="2400" dirty="0" err="1"/>
              <a:t>Derivadas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desconocida</a:t>
            </a:r>
            <a:endParaRPr lang="en-US" sz="2400" dirty="0"/>
          </a:p>
          <a:p>
            <a:pPr marL="228600" indent="-228600">
              <a:buFont typeface="Arial"/>
              <a:buChar char="•"/>
            </a:pPr>
            <a:r>
              <a:rPr lang="en-US" sz="2400" dirty="0" err="1"/>
              <a:t>Condiciones</a:t>
            </a:r>
            <a:r>
              <a:rPr lang="en-US" sz="2400" dirty="0"/>
              <a:t> </a:t>
            </a:r>
            <a:r>
              <a:rPr lang="en-US" sz="2400" dirty="0" err="1"/>
              <a:t>iniciales</a:t>
            </a:r>
            <a:r>
              <a:rPr lang="en-US" sz="2400" dirty="0"/>
              <a:t> y de </a:t>
            </a:r>
            <a:r>
              <a:rPr lang="en-US" sz="2400" dirty="0" err="1"/>
              <a:t>frontera</a:t>
            </a:r>
            <a:endParaRPr lang="en-US" sz="2400" dirty="0"/>
          </a:p>
          <a:p>
            <a:pPr marL="228600" indent="-228600">
              <a:buFont typeface="Arial"/>
              <a:buChar char="•"/>
            </a:pP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F94B3D-F22D-3B5F-F586-48407779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33" y="3133853"/>
            <a:ext cx="10446287" cy="2578233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C54F8B43-3364-8613-67FD-6580570D47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66" y="232688"/>
            <a:ext cx="3980611" cy="2424521"/>
          </a:xfrm>
          <a:prstGeom prst="rect">
            <a:avLst/>
          </a:prstGeom>
        </p:spPr>
      </p:pic>
      <p:pic>
        <p:nvPicPr>
          <p:cNvPr id="2" name="Google Shape;174;p 1">
            <a:extLst>
              <a:ext uri="{FF2B5EF4-FFF2-40B4-BE49-F238E27FC236}">
                <a16:creationId xmlns:a16="http://schemas.microsoft.com/office/drawing/2014/main" id="{55D38F3E-396E-A039-C56C-6C931979C84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64758" y="6271026"/>
            <a:ext cx="2627280" cy="3376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74456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639</Words>
  <Application>Microsoft Office PowerPoint</Application>
  <PresentationFormat>Panorámica</PresentationFormat>
  <Paragraphs>121</Paragraphs>
  <Slides>19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Arial</vt:lpstr>
      <vt:lpstr>Calibri</vt:lpstr>
      <vt:lpstr>Cambria Math</vt:lpstr>
      <vt:lpstr>Symbol</vt:lpstr>
      <vt:lpstr>Times New Roman</vt:lpstr>
      <vt:lpstr>Wingdings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Modelos físicos: problemas directos e inversos </vt:lpstr>
      <vt:lpstr>Presentación de PowerPoint</vt:lpstr>
      <vt:lpstr>Presentación de PowerPoint</vt:lpstr>
      <vt:lpstr>Presentación de PowerPoint</vt:lpstr>
      <vt:lpstr>Presentación de PowerPoint</vt:lpstr>
      <vt:lpstr>Aprendizaje de máquinas: deep learning  </vt:lpstr>
      <vt:lpstr>Presentación de PowerPoint</vt:lpstr>
      <vt:lpstr>Presentación de PowerPoint</vt:lpstr>
      <vt:lpstr>Un puente entre los modelos físicos y el aprendizaje máquinas: teorema de aproximación universal   </vt:lpstr>
      <vt:lpstr>Presentación de PowerPoint</vt:lpstr>
      <vt:lpstr>Presentación de PowerPoint</vt:lpstr>
      <vt:lpstr>Presentación de PowerPoint</vt:lpstr>
      <vt:lpstr>Presentación de PowerPoint</vt:lpstr>
      <vt:lpstr>Un puente entre los modelos físicos y el aprendizaje máquinas: teorema de aproximación universal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Eduardo Javier Llanos Lazo</dc:creator>
  <dc:description/>
  <cp:lastModifiedBy>David Ortiz Puerta</cp:lastModifiedBy>
  <cp:revision>88</cp:revision>
  <dcterms:created xsi:type="dcterms:W3CDTF">2022-03-15T17:56:18Z</dcterms:created>
  <dcterms:modified xsi:type="dcterms:W3CDTF">2025-01-03T05:58:51Z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12</vt:i4>
  </property>
  <property fmtid="{D5CDD505-2E9C-101B-9397-08002B2CF9AE}" pid="4" name="PresentationFormat">
    <vt:lpwstr>Widescreen</vt:lpwstr>
  </property>
  <property fmtid="{D5CDD505-2E9C-101B-9397-08002B2CF9AE}" pid="5" name="Slides">
    <vt:i4>12</vt:i4>
  </property>
</Properties>
</file>